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BF227-BC9D-4A34-82E0-9486992DDBDA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1E15F-0B20-4579-AD1C-8F0B855A976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123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Mensaje clave: la cobertura del SCD en Amazonas se concentra en 10 de 84 distritos, sobre todo en Utcubamba y Bagua. Bagua (200 usuarios) figura como no focalizado y debe verificarse. «Sin cobertura» se refiere solo al SCD; no incluye el SAF. Archivo de prueba: cifras solo de Amazonas.</a:t>
            </a:r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1E15F-0B20-4579-AD1C-8F0B855A9766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1452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105B9-066C-E5FF-F1C1-5F164851F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6102AB-8C61-87AA-AA90-3B46B1C3B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08930D-01E4-BF94-0086-D9DA11ACE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9CC4EE-613F-D935-65CE-E6B06C9B8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8A475-9FE3-4102-A6BA-9D869F71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55185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7181EE-9F89-814C-114E-9A801D5B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F1A3BE-1A2A-1A74-A883-D53338AD6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AB5BC4-0805-E142-843F-E4D2D9C48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FC1747-1764-0519-5268-67731C71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DE00C3-D6B1-D3DB-FC62-1FE10AD3C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8031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63ED6-1A4E-D91D-9563-2F6C793E4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062175-0A0E-52EB-A59C-D6FC6C415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180B42-9455-A4C0-81D6-E23790E02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D21473-5A39-EEE5-7E1E-49F86FFF2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D24653-874E-9992-8B1A-2B4BB4E1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7108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602AD-B7A4-3262-CF07-D18309E8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8334B-CE22-D9F1-764D-DD2C8DD46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9284CE-83CA-B3AA-2F1F-0E5F1B84D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915CC2-89BD-26D1-194C-299F5799D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CD12C5-AE39-C595-BE1A-76B0AC8B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76C3D5-DA17-C5BC-0504-790AEBA6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23944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C2AAC8-A32F-A5E0-7BF5-A4036875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13217B-D07D-7D11-975C-254C4AACD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06575E-54C1-0D5E-567D-ACD2C6957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7DFCA1-E38D-6E91-D915-EA356984FE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101039-93C1-05C1-797C-9379657517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BF465A-1D03-73C5-8767-4255AF0F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440329-D2F3-B0EB-CEA3-DD1DB0A2A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59F7CD9-FA53-2ED2-9177-A726224E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0007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3B086-FF71-0893-6427-25D17303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17F365-885C-A0FD-FFDA-9602ACE6D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65099F4-92CE-A391-9FDB-633F7B656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99E221D-EED5-E8CD-91DA-301B08708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3282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71854D8-0108-8DF6-0BFE-66CCCCCF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B118A26-7A80-69E3-E4C2-373231C2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B0DB541-F850-F98F-7AD4-CAE7109C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682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8C0C5-E0DB-BF22-824C-75B1AF9E1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25D706-37E3-A475-BC71-E2900ED0B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A21EB4-BBA8-4142-EC3D-2554B4727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B48D32-AC2B-8DAA-6139-AA2D2115B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D33C20-557A-FFB1-853D-9C2C1B22E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214F0F-23CC-1149-D6C2-C5274A0B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37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7B55A-26DC-3582-1B26-6101BB2B6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8B204B0-D331-584A-1191-594CA499A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7B1646-3A4A-92E2-52A3-4BEBD2159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455D96-E1F0-2D5F-BFF1-6AA6BC6A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B8C454-3ABE-C0CD-C4E9-E740CF099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5E1204-E6CC-98FF-8CB5-580D349C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60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428A6-EA81-B399-D8F2-6E506F55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4CB87F-04D6-BDD5-3563-FA5760FDC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3081A0-D78C-5711-0EA7-B947381EA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AB8698-C533-EEF5-839D-906E22681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DD8708-55E5-7909-4CBD-75A1DE382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0200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164A24-F15B-C273-2CD4-39A29C6A0A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FCBBB9-6FD7-5DDE-4F99-C70F4791C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078318-8E9E-E34D-C250-6DFFEEEDE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98F8F9-0324-4B0C-C965-B700161F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AC6511-0CE4-D3B4-B9D9-84974A402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6302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736C8E-20BC-A62C-7527-9E9E4EB49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2133C1-11C8-E224-84E7-6269BF1CF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F91C73-55AD-5EF0-6517-8615A6F4F4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EC6143-7800-494D-800F-A2FD198E2827}" type="datetimeFigureOut">
              <a:rPr lang="es-PE" smtClean="0"/>
              <a:t>13/10/2026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57B0BC-4172-8B48-CB40-545CB3C28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FE3D25-E729-46EF-939E-A9B09415C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4DCAA7-EFBD-4B89-947C-368556ACA99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951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o">
            <a:extLst>
              <a:ext uri="{FF2B5EF4-FFF2-40B4-BE49-F238E27FC236}">
                <a16:creationId xmlns:a16="http://schemas.microsoft.com/office/drawing/2014/main" id="{C6E93B29-5707-DFA8-31A5-23B8FD55D96B}"/>
              </a:ext>
            </a:extLst>
          </p:cNvPr>
          <p:cNvSpPr txBox="1"/>
          <p:nvPr/>
        </p:nvSpPr>
        <p:spPr>
          <a:xfrm>
            <a:off x="502920" y="365760"/>
            <a:ext cx="1115568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MX" sz="2800" b="1">
                <a:solidFill>
                  <a:srgbClr val="184F95"/>
                </a:solidFill>
                <a:latin typeface="Calibri" panose="020F0502020204030204" pitchFamily="34" charset="0"/>
              </a:rPr>
              <a:t>Solo 10 de 84 distritos de Amazonas tienen cobertura del SCD, y Bagua se atiende sin estar focalizado</a:t>
            </a:r>
            <a:endParaRPr lang="es-PE" sz="2800" b="1">
              <a:solidFill>
                <a:srgbClr val="184F95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ubtitulo">
            <a:extLst>
              <a:ext uri="{FF2B5EF4-FFF2-40B4-BE49-F238E27FC236}">
                <a16:creationId xmlns:a16="http://schemas.microsoft.com/office/drawing/2014/main" id="{245F6AB2-FA1D-702D-FF19-8C2A40F2EE68}"/>
              </a:ext>
            </a:extLst>
          </p:cNvPr>
          <p:cNvSpPr txBox="1"/>
          <p:nvPr/>
        </p:nvSpPr>
        <p:spPr>
          <a:xfrm>
            <a:off x="502920" y="1298448"/>
            <a:ext cx="1115568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1400">
                <a:solidFill>
                  <a:srgbClr val="5D6670"/>
                </a:solidFill>
                <a:latin typeface="Calibri" panose="020F0502020204030204" pitchFamily="34" charset="0"/>
              </a:rPr>
              <a:t>Servicio de Cuidado Diurno · Corte agosto 2026 · UT Amazonas (archivo de prueba)</a:t>
            </a:r>
          </a:p>
        </p:txBody>
      </p:sp>
      <p:sp>
        <p:nvSpPr>
          <p:cNvPr id="4" name="KPI 1,035">
            <a:extLst>
              <a:ext uri="{FF2B5EF4-FFF2-40B4-BE49-F238E27FC236}">
                <a16:creationId xmlns:a16="http://schemas.microsoft.com/office/drawing/2014/main" id="{9688B131-CDEC-6E79-DFC1-BCCC58360776}"/>
              </a:ext>
            </a:extLst>
          </p:cNvPr>
          <p:cNvSpPr/>
          <p:nvPr/>
        </p:nvSpPr>
        <p:spPr>
          <a:xfrm>
            <a:off x="502920" y="1874520"/>
            <a:ext cx="2606040" cy="987552"/>
          </a:xfrm>
          <a:prstGeom prst="roundRect">
            <a:avLst>
              <a:gd name="adj" fmla="val 11111"/>
            </a:avLst>
          </a:prstGeom>
          <a:solidFill>
            <a:srgbClr val="EEF3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KPI valor 1,035">
            <a:extLst>
              <a:ext uri="{FF2B5EF4-FFF2-40B4-BE49-F238E27FC236}">
                <a16:creationId xmlns:a16="http://schemas.microsoft.com/office/drawing/2014/main" id="{59310229-BC21-2C7B-2EFF-4E2344C1FD03}"/>
              </a:ext>
            </a:extLst>
          </p:cNvPr>
          <p:cNvSpPr txBox="1"/>
          <p:nvPr/>
        </p:nvSpPr>
        <p:spPr>
          <a:xfrm>
            <a:off x="685800" y="196596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3000" b="1">
                <a:solidFill>
                  <a:srgbClr val="184F95"/>
                </a:solidFill>
                <a:latin typeface="Calibri" panose="020F0502020204030204" pitchFamily="34" charset="0"/>
              </a:rPr>
              <a:t>1,035</a:t>
            </a:r>
          </a:p>
        </p:txBody>
      </p:sp>
      <p:sp>
        <p:nvSpPr>
          <p:cNvPr id="6" name="KPI etiqueta 1,035">
            <a:extLst>
              <a:ext uri="{FF2B5EF4-FFF2-40B4-BE49-F238E27FC236}">
                <a16:creationId xmlns:a16="http://schemas.microsoft.com/office/drawing/2014/main" id="{66460637-A7B7-BF60-C93F-82A6584FA505}"/>
              </a:ext>
            </a:extLst>
          </p:cNvPr>
          <p:cNvSpPr txBox="1"/>
          <p:nvPr/>
        </p:nvSpPr>
        <p:spPr>
          <a:xfrm>
            <a:off x="685800" y="2478024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1200">
                <a:solidFill>
                  <a:srgbClr val="5D6670"/>
                </a:solidFill>
                <a:latin typeface="Calibri" panose="020F0502020204030204" pitchFamily="34" charset="0"/>
              </a:rPr>
              <a:t>usuarios atendidos</a:t>
            </a:r>
          </a:p>
        </p:txBody>
      </p:sp>
      <p:sp>
        <p:nvSpPr>
          <p:cNvPr id="7" name="KPI 10 de 84">
            <a:extLst>
              <a:ext uri="{FF2B5EF4-FFF2-40B4-BE49-F238E27FC236}">
                <a16:creationId xmlns:a16="http://schemas.microsoft.com/office/drawing/2014/main" id="{E7A37E84-783E-0900-932C-8C9FA5A9CB50}"/>
              </a:ext>
            </a:extLst>
          </p:cNvPr>
          <p:cNvSpPr/>
          <p:nvPr/>
        </p:nvSpPr>
        <p:spPr>
          <a:xfrm>
            <a:off x="502920" y="3026664"/>
            <a:ext cx="2606040" cy="987552"/>
          </a:xfrm>
          <a:prstGeom prst="roundRect">
            <a:avLst>
              <a:gd name="adj" fmla="val 11111"/>
            </a:avLst>
          </a:prstGeom>
          <a:solidFill>
            <a:srgbClr val="EEF3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KPI valor 10 de 84">
            <a:extLst>
              <a:ext uri="{FF2B5EF4-FFF2-40B4-BE49-F238E27FC236}">
                <a16:creationId xmlns:a16="http://schemas.microsoft.com/office/drawing/2014/main" id="{4978ADF4-8206-9F59-A495-D0B25B80A362}"/>
              </a:ext>
            </a:extLst>
          </p:cNvPr>
          <p:cNvSpPr txBox="1"/>
          <p:nvPr/>
        </p:nvSpPr>
        <p:spPr>
          <a:xfrm>
            <a:off x="685800" y="3118104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3000" b="1">
                <a:solidFill>
                  <a:srgbClr val="184F95"/>
                </a:solidFill>
                <a:latin typeface="Calibri" panose="020F0502020204030204" pitchFamily="34" charset="0"/>
              </a:rPr>
              <a:t>10 de 84</a:t>
            </a:r>
          </a:p>
        </p:txBody>
      </p:sp>
      <p:sp>
        <p:nvSpPr>
          <p:cNvPr id="9" name="KPI etiqueta 10 de 84">
            <a:extLst>
              <a:ext uri="{FF2B5EF4-FFF2-40B4-BE49-F238E27FC236}">
                <a16:creationId xmlns:a16="http://schemas.microsoft.com/office/drawing/2014/main" id="{A8C39C57-7977-1110-4242-49C45A6D4AB7}"/>
              </a:ext>
            </a:extLst>
          </p:cNvPr>
          <p:cNvSpPr txBox="1"/>
          <p:nvPr/>
        </p:nvSpPr>
        <p:spPr>
          <a:xfrm>
            <a:off x="685800" y="3630168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1200">
                <a:solidFill>
                  <a:srgbClr val="5D6670"/>
                </a:solidFill>
                <a:latin typeface="Calibri" panose="020F0502020204030204" pitchFamily="34" charset="0"/>
              </a:rPr>
              <a:t>distritos con cobertura (11.9%)</a:t>
            </a:r>
          </a:p>
        </p:txBody>
      </p:sp>
      <p:sp>
        <p:nvSpPr>
          <p:cNvPr id="10" name="KPI 40">
            <a:extLst>
              <a:ext uri="{FF2B5EF4-FFF2-40B4-BE49-F238E27FC236}">
                <a16:creationId xmlns:a16="http://schemas.microsoft.com/office/drawing/2014/main" id="{66713496-A550-042A-E3DE-09E2389FA08E}"/>
              </a:ext>
            </a:extLst>
          </p:cNvPr>
          <p:cNvSpPr/>
          <p:nvPr/>
        </p:nvSpPr>
        <p:spPr>
          <a:xfrm>
            <a:off x="502920" y="4178808"/>
            <a:ext cx="2606040" cy="987552"/>
          </a:xfrm>
          <a:prstGeom prst="roundRect">
            <a:avLst>
              <a:gd name="adj" fmla="val 11111"/>
            </a:avLst>
          </a:prstGeom>
          <a:solidFill>
            <a:srgbClr val="EEF3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KPI valor 40">
            <a:extLst>
              <a:ext uri="{FF2B5EF4-FFF2-40B4-BE49-F238E27FC236}">
                <a16:creationId xmlns:a16="http://schemas.microsoft.com/office/drawing/2014/main" id="{21E8C08F-8FE2-56EE-5762-5F5784602992}"/>
              </a:ext>
            </a:extLst>
          </p:cNvPr>
          <p:cNvSpPr txBox="1"/>
          <p:nvPr/>
        </p:nvSpPr>
        <p:spPr>
          <a:xfrm>
            <a:off x="685800" y="4270248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3000" b="1">
                <a:solidFill>
                  <a:srgbClr val="184F95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2" name="KPI etiqueta 40">
            <a:extLst>
              <a:ext uri="{FF2B5EF4-FFF2-40B4-BE49-F238E27FC236}">
                <a16:creationId xmlns:a16="http://schemas.microsoft.com/office/drawing/2014/main" id="{C8B5AE34-E616-4B63-4623-3894B6C4B998}"/>
              </a:ext>
            </a:extLst>
          </p:cNvPr>
          <p:cNvSpPr txBox="1"/>
          <p:nvPr/>
        </p:nvSpPr>
        <p:spPr>
          <a:xfrm>
            <a:off x="685800" y="4782312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1200">
                <a:solidFill>
                  <a:srgbClr val="5D6670"/>
                </a:solidFill>
                <a:latin typeface="Calibri" panose="020F0502020204030204" pitchFamily="34" charset="0"/>
              </a:rPr>
              <a:t>locales en 12 Comités de Gestión</a:t>
            </a:r>
          </a:p>
        </p:txBody>
      </p:sp>
      <p:sp>
        <p:nvSpPr>
          <p:cNvPr id="13" name="KPI 199">
            <a:extLst>
              <a:ext uri="{FF2B5EF4-FFF2-40B4-BE49-F238E27FC236}">
                <a16:creationId xmlns:a16="http://schemas.microsoft.com/office/drawing/2014/main" id="{73CC3ABD-A66B-4A6C-9869-287AD30AB4EF}"/>
              </a:ext>
            </a:extLst>
          </p:cNvPr>
          <p:cNvSpPr/>
          <p:nvPr/>
        </p:nvSpPr>
        <p:spPr>
          <a:xfrm>
            <a:off x="502920" y="5330952"/>
            <a:ext cx="2606040" cy="987552"/>
          </a:xfrm>
          <a:prstGeom prst="roundRect">
            <a:avLst>
              <a:gd name="adj" fmla="val 11111"/>
            </a:avLst>
          </a:prstGeom>
          <a:solidFill>
            <a:srgbClr val="EEF3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KPI valor 199">
            <a:extLst>
              <a:ext uri="{FF2B5EF4-FFF2-40B4-BE49-F238E27FC236}">
                <a16:creationId xmlns:a16="http://schemas.microsoft.com/office/drawing/2014/main" id="{DF2EF688-342C-7595-6CC3-48E39E57A17F}"/>
              </a:ext>
            </a:extLst>
          </p:cNvPr>
          <p:cNvSpPr txBox="1"/>
          <p:nvPr/>
        </p:nvSpPr>
        <p:spPr>
          <a:xfrm>
            <a:off x="685800" y="5422392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3000" b="1">
                <a:solidFill>
                  <a:srgbClr val="184F95"/>
                </a:solidFill>
                <a:latin typeface="Calibri" panose="020F0502020204030204" pitchFamily="34" charset="0"/>
              </a:rPr>
              <a:t>199</a:t>
            </a:r>
          </a:p>
        </p:txBody>
      </p:sp>
      <p:sp>
        <p:nvSpPr>
          <p:cNvPr id="15" name="KPI etiqueta 199">
            <a:extLst>
              <a:ext uri="{FF2B5EF4-FFF2-40B4-BE49-F238E27FC236}">
                <a16:creationId xmlns:a16="http://schemas.microsoft.com/office/drawing/2014/main" id="{8748E18C-6AF5-25E4-A40B-21B534CD0CB2}"/>
              </a:ext>
            </a:extLst>
          </p:cNvPr>
          <p:cNvSpPr txBox="1"/>
          <p:nvPr/>
        </p:nvSpPr>
        <p:spPr>
          <a:xfrm>
            <a:off x="685800" y="5934456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MX" sz="1200">
                <a:solidFill>
                  <a:srgbClr val="5D6670"/>
                </a:solidFill>
                <a:latin typeface="Calibri" panose="020F0502020204030204" pitchFamily="34" charset="0"/>
              </a:rPr>
              <a:t>actores comunales (incl. 26 guías)</a:t>
            </a:r>
            <a:endParaRPr lang="es-PE" sz="1200">
              <a:solidFill>
                <a:srgbClr val="5D667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Fondo grafico">
            <a:extLst>
              <a:ext uri="{FF2B5EF4-FFF2-40B4-BE49-F238E27FC236}">
                <a16:creationId xmlns:a16="http://schemas.microsoft.com/office/drawing/2014/main" id="{A31BAD66-68AE-2428-C999-44569E248238}"/>
              </a:ext>
            </a:extLst>
          </p:cNvPr>
          <p:cNvSpPr/>
          <p:nvPr/>
        </p:nvSpPr>
        <p:spPr>
          <a:xfrm>
            <a:off x="3429000" y="1874520"/>
            <a:ext cx="4983480" cy="4443984"/>
          </a:xfrm>
          <a:prstGeom prst="roundRect">
            <a:avLst>
              <a:gd name="adj" fmla="val 2469"/>
            </a:avLst>
          </a:prstGeom>
          <a:solidFill>
            <a:srgbClr val="F4F5F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Titulo grafico">
            <a:extLst>
              <a:ext uri="{FF2B5EF4-FFF2-40B4-BE49-F238E27FC236}">
                <a16:creationId xmlns:a16="http://schemas.microsoft.com/office/drawing/2014/main" id="{1D1531B1-6BF2-69D2-1E0D-96A891F92AC8}"/>
              </a:ext>
            </a:extLst>
          </p:cNvPr>
          <p:cNvSpPr txBox="1"/>
          <p:nvPr/>
        </p:nvSpPr>
        <p:spPr>
          <a:xfrm>
            <a:off x="3657600" y="2011680"/>
            <a:ext cx="452628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1400" b="1">
                <a:solidFill>
                  <a:srgbClr val="1D2329"/>
                </a:solidFill>
                <a:latin typeface="Calibri" panose="020F0502020204030204" pitchFamily="34" charset="0"/>
              </a:rPr>
              <a:t>Usuarios por distrito atendido</a:t>
            </a:r>
          </a:p>
        </p:txBody>
      </p:sp>
      <p:pic>
        <p:nvPicPr>
          <p:cNvPr id="19" name="Grafico usuarios por distrito" descr="Barras horizontales de usuarios del SCD por distrito, agosto 2026: Bagua Grande 268, Bagua 200 (no focalizado), Cajaruro 112, Chachapoyas 95, Cumba 91, Lonya Grande 79, Jazán 70, La Peca 52, Nieva 50, El Parco 18.">
            <a:extLst>
              <a:ext uri="{FF2B5EF4-FFF2-40B4-BE49-F238E27FC236}">
                <a16:creationId xmlns:a16="http://schemas.microsoft.com/office/drawing/2014/main" id="{2F3B83E0-038E-8BF6-4030-DDE16BE5866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80" y="2423160"/>
            <a:ext cx="4617720" cy="3758184"/>
          </a:xfrm>
          <a:prstGeom prst="rect">
            <a:avLst/>
          </a:prstGeom>
        </p:spPr>
      </p:pic>
      <p:sp>
        <p:nvSpPr>
          <p:cNvPr id="20" name="Alerta Bagua">
            <a:extLst>
              <a:ext uri="{FF2B5EF4-FFF2-40B4-BE49-F238E27FC236}">
                <a16:creationId xmlns:a16="http://schemas.microsoft.com/office/drawing/2014/main" id="{AAF80A6F-7C57-EB33-CAEE-0776A3AD21BB}"/>
              </a:ext>
            </a:extLst>
          </p:cNvPr>
          <p:cNvSpPr/>
          <p:nvPr/>
        </p:nvSpPr>
        <p:spPr>
          <a:xfrm>
            <a:off x="8686800" y="1874520"/>
            <a:ext cx="3017520" cy="1783080"/>
          </a:xfrm>
          <a:prstGeom prst="roundRect">
            <a:avLst>
              <a:gd name="adj" fmla="val 6154"/>
            </a:avLst>
          </a:prstGeom>
          <a:solidFill>
            <a:srgbClr val="FDEEE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Texto alerta">
            <a:extLst>
              <a:ext uri="{FF2B5EF4-FFF2-40B4-BE49-F238E27FC236}">
                <a16:creationId xmlns:a16="http://schemas.microsoft.com/office/drawing/2014/main" id="{7CC69F44-53CF-84C1-1A70-6E28741D5F93}"/>
              </a:ext>
            </a:extLst>
          </p:cNvPr>
          <p:cNvSpPr txBox="1"/>
          <p:nvPr/>
        </p:nvSpPr>
        <p:spPr>
          <a:xfrm>
            <a:off x="8887968" y="2011680"/>
            <a:ext cx="2615184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400"/>
              </a:spcAft>
            </a:pPr>
            <a:r>
              <a:rPr lang="es-MX" sz="1500" b="1">
                <a:solidFill>
                  <a:srgbClr val="B5481C"/>
                </a:solidFill>
                <a:latin typeface="Calibri" panose="020F0502020204030204" pitchFamily="34" charset="0"/>
              </a:rPr>
              <a:t>⚠ Bagua: atendido, NO focalizado</a:t>
            </a:r>
          </a:p>
          <a:p>
            <a:r>
              <a:rPr lang="es-MX" sz="1400">
                <a:solidFill>
                  <a:srgbClr val="1D2329"/>
                </a:solidFill>
                <a:latin typeface="Calibri" panose="020F0502020204030204" pitchFamily="34" charset="0"/>
              </a:rPr>
              <a:t>200 usuarios (19.3%), 6 locales y 36 actores comunales. Verificar con el área de focalización si hay una excepción o un error de registro.</a:t>
            </a:r>
            <a:endParaRPr lang="es-PE" sz="1400">
              <a:solidFill>
                <a:srgbClr val="1D2329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Proximos pasos">
            <a:extLst>
              <a:ext uri="{FF2B5EF4-FFF2-40B4-BE49-F238E27FC236}">
                <a16:creationId xmlns:a16="http://schemas.microsoft.com/office/drawing/2014/main" id="{C2E549DA-F500-EB5B-E575-F59013E75957}"/>
              </a:ext>
            </a:extLst>
          </p:cNvPr>
          <p:cNvSpPr/>
          <p:nvPr/>
        </p:nvSpPr>
        <p:spPr>
          <a:xfrm>
            <a:off x="8686800" y="3822192"/>
            <a:ext cx="3017520" cy="2496312"/>
          </a:xfrm>
          <a:prstGeom prst="roundRect">
            <a:avLst>
              <a:gd name="adj" fmla="val 4396"/>
            </a:avLst>
          </a:prstGeom>
          <a:solidFill>
            <a:srgbClr val="F4F5F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Texto pasos">
            <a:extLst>
              <a:ext uri="{FF2B5EF4-FFF2-40B4-BE49-F238E27FC236}">
                <a16:creationId xmlns:a16="http://schemas.microsoft.com/office/drawing/2014/main" id="{A903587E-3DBF-A8FE-B106-442A87A07C0D}"/>
              </a:ext>
            </a:extLst>
          </p:cNvPr>
          <p:cNvSpPr txBox="1"/>
          <p:nvPr/>
        </p:nvSpPr>
        <p:spPr>
          <a:xfrm>
            <a:off x="8887968" y="3959352"/>
            <a:ext cx="2615184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52400" indent="-152400"/>
            <a:r>
              <a:rPr lang="es-MX" sz="1500" b="1">
                <a:solidFill>
                  <a:srgbClr val="184F95"/>
                </a:solidFill>
                <a:latin typeface="Calibri" panose="020F0502020204030204" pitchFamily="34" charset="0"/>
              </a:rPr>
              <a:t>Además</a:t>
            </a:r>
          </a:p>
          <a:p>
            <a:pPr marL="152400" indent="-152400">
              <a:spcAft>
                <a:spcPts val="400"/>
              </a:spcAft>
              <a:buFont typeface="+mj-lt"/>
              <a:buChar char="•"/>
            </a:pPr>
            <a:r>
              <a:rPr lang="es-MX" sz="1400">
                <a:solidFill>
                  <a:srgbClr val="1D2329"/>
                </a:solidFill>
                <a:latin typeface="Calibri" panose="020F0502020204030204" pitchFamily="34" charset="0"/>
              </a:rPr>
              <a:t>Luya (23) y Rodríguez de Mendoza (12): ningún distrito atendido.</a:t>
            </a:r>
          </a:p>
          <a:p>
            <a:pPr marL="152400" indent="-152400">
              <a:spcAft>
                <a:spcPts val="400"/>
              </a:spcAft>
              <a:buFont typeface="+mj-lt"/>
              <a:buChar char="•"/>
            </a:pPr>
            <a:r>
              <a:rPr lang="es-MX" sz="1400">
                <a:solidFill>
                  <a:srgbClr val="1D2329"/>
                </a:solidFill>
                <a:latin typeface="Calibri" panose="020F0502020204030204" pitchFamily="34" charset="0"/>
              </a:rPr>
              <a:t>Completar el archivo de focalizados (hoy trae 1 distrito).</a:t>
            </a:r>
          </a:p>
          <a:p>
            <a:pPr marL="152400" indent="-152400">
              <a:spcAft>
                <a:spcPts val="400"/>
              </a:spcAft>
              <a:buFont typeface="+mj-lt"/>
              <a:buChar char="•"/>
            </a:pPr>
            <a:r>
              <a:rPr lang="es-MX" sz="1400">
                <a:solidFill>
                  <a:srgbClr val="1D2329"/>
                </a:solidFill>
                <a:latin typeface="Calibri" panose="020F0502020204030204" pitchFamily="34" charset="0"/>
              </a:rPr>
              <a:t>Sumar el SAF y la población de 6‑36 meses para medir la brecha real.</a:t>
            </a:r>
            <a:endParaRPr lang="es-PE" sz="1400">
              <a:solidFill>
                <a:srgbClr val="1D2329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Fuente">
            <a:extLst>
              <a:ext uri="{FF2B5EF4-FFF2-40B4-BE49-F238E27FC236}">
                <a16:creationId xmlns:a16="http://schemas.microsoft.com/office/drawing/2014/main" id="{9C09031F-E627-2F3F-0F73-033704F0727B}"/>
              </a:ext>
            </a:extLst>
          </p:cNvPr>
          <p:cNvSpPr txBox="1"/>
          <p:nvPr/>
        </p:nvSpPr>
        <p:spPr>
          <a:xfrm>
            <a:off x="502920" y="6446520"/>
            <a:ext cx="11201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PE" sz="1000">
                <a:solidFill>
                  <a:srgbClr val="5D6670"/>
                </a:solidFill>
                <a:latin typeface="Calibri" panose="020F0502020204030204" pitchFamily="34" charset="0"/>
              </a:rPr>
              <a:t>Fuente: Padrón SCD agosto 2026 (Módulo PSCNP y Sistema Integrado); ubigeo INEI (fuente secundaria); archivo Distritos Focalizados. Elaborado por Cynthia Cevallos · 13/10/2026</a:t>
            </a:r>
          </a:p>
        </p:txBody>
      </p:sp>
    </p:spTree>
    <p:extLst>
      <p:ext uri="{BB962C8B-B14F-4D97-AF65-F5344CB8AC3E}">
        <p14:creationId xmlns:p14="http://schemas.microsoft.com/office/powerpoint/2010/main" val="8638574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Office PowerPoint</Application>
  <PresentationFormat>Personalizado</PresentationFormat>
  <Paragraphs>20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Cynthia Cevallos</dc:creator>
  <cp:lastModifiedBy>Cynthia Cevallos</cp:lastModifiedBy>
  <cp:revision>1</cp:revision>
  <dcterms:created xsi:type="dcterms:W3CDTF">2026-10-13T20:52:20Z</dcterms:created>
  <dcterms:modified xsi:type="dcterms:W3CDTF">2026-10-13T20:52:21Z</dcterms:modified>
</cp:coreProperties>
</file>